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497" r:id="rId3"/>
    <p:sldId id="554" r:id="rId4"/>
    <p:sldId id="555" r:id="rId5"/>
    <p:sldId id="558" r:id="rId6"/>
    <p:sldId id="561" r:id="rId7"/>
    <p:sldId id="560" r:id="rId8"/>
    <p:sldId id="562" r:id="rId9"/>
    <p:sldId id="563" r:id="rId10"/>
    <p:sldId id="564" r:id="rId11"/>
    <p:sldId id="566" r:id="rId12"/>
    <p:sldId id="5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BB8"/>
    <a:srgbClr val="4308B8"/>
    <a:srgbClr val="F09A1C"/>
    <a:srgbClr val="3F715D"/>
    <a:srgbClr val="9D62BE"/>
    <a:srgbClr val="21EB26"/>
    <a:srgbClr val="D426E6"/>
    <a:srgbClr val="D1F22E"/>
    <a:srgbClr val="37C7E9"/>
    <a:srgbClr val="E6D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95657" autoAdjust="0"/>
  </p:normalViewPr>
  <p:slideViewPr>
    <p:cSldViewPr>
      <p:cViewPr>
        <p:scale>
          <a:sx n="100" d="100"/>
          <a:sy n="100" d="100"/>
        </p:scale>
        <p:origin x="-1944" y="-3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image" Target="../media/image73.png"/><Relationship Id="rId18" Type="http://schemas.openxmlformats.org/officeDocument/2006/relationships/image" Target="../media/image75.png"/><Relationship Id="rId3" Type="http://schemas.openxmlformats.org/officeDocument/2006/relationships/tags" Target="../tags/tag87.xml"/><Relationship Id="rId21" Type="http://schemas.openxmlformats.org/officeDocument/2006/relationships/image" Target="../media/image78.png"/><Relationship Id="rId7" Type="http://schemas.openxmlformats.org/officeDocument/2006/relationships/tags" Target="../tags/tag9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4.png"/><Relationship Id="rId2" Type="http://schemas.openxmlformats.org/officeDocument/2006/relationships/tags" Target="../tags/tag86.xml"/><Relationship Id="rId16" Type="http://schemas.openxmlformats.org/officeDocument/2006/relationships/image" Target="../media/image62.png"/><Relationship Id="rId20" Type="http://schemas.openxmlformats.org/officeDocument/2006/relationships/image" Target="../media/image77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image" Target="../media/image65.png"/><Relationship Id="rId23" Type="http://schemas.openxmlformats.org/officeDocument/2006/relationships/image" Target="../media/image80.png"/><Relationship Id="rId10" Type="http://schemas.openxmlformats.org/officeDocument/2006/relationships/tags" Target="../tags/tag94.xml"/><Relationship Id="rId19" Type="http://schemas.openxmlformats.org/officeDocument/2006/relationships/image" Target="../media/image76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image" Target="../media/image58.png"/><Relationship Id="rId22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84.png"/><Relationship Id="rId3" Type="http://schemas.openxmlformats.org/officeDocument/2006/relationships/tags" Target="../tags/tag98.xml"/><Relationship Id="rId21" Type="http://schemas.openxmlformats.org/officeDocument/2006/relationships/image" Target="../media/image87.pn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tags" Target="../tags/tag97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90.png"/><Relationship Id="rId5" Type="http://schemas.openxmlformats.org/officeDocument/2006/relationships/tags" Target="../tags/tag100.xml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tags" Target="../tags/tag105.xml"/><Relationship Id="rId19" Type="http://schemas.openxmlformats.org/officeDocument/2006/relationships/image" Target="../media/image85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73.png"/><Relationship Id="rId22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6.png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5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94.png"/><Relationship Id="rId5" Type="http://schemas.openxmlformats.org/officeDocument/2006/relationships/tags" Target="../tags/tag112.xml"/><Relationship Id="rId10" Type="http://schemas.openxmlformats.org/officeDocument/2006/relationships/image" Target="../media/image93.tmp"/><Relationship Id="rId4" Type="http://schemas.openxmlformats.org/officeDocument/2006/relationships/tags" Target="../tags/tag111.xml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0.tmp"/><Relationship Id="rId5" Type="http://schemas.openxmlformats.org/officeDocument/2006/relationships/tags" Target="../tags/tag9.xml"/><Relationship Id="rId15" Type="http://schemas.openxmlformats.org/officeDocument/2006/relationships/image" Target="../media/image14.png"/><Relationship Id="rId10" Type="http://schemas.openxmlformats.org/officeDocument/2006/relationships/image" Target="../media/image9.tmp"/><Relationship Id="rId4" Type="http://schemas.openxmlformats.org/officeDocument/2006/relationships/tags" Target="../tags/tag8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13.xml"/><Relationship Id="rId21" Type="http://schemas.openxmlformats.org/officeDocument/2006/relationships/image" Target="../media/image24.png"/><Relationship Id="rId7" Type="http://schemas.openxmlformats.org/officeDocument/2006/relationships/tags" Target="../tags/tag17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1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15" Type="http://schemas.openxmlformats.org/officeDocument/2006/relationships/image" Target="../media/image18.png"/><Relationship Id="rId10" Type="http://schemas.openxmlformats.org/officeDocument/2006/relationships/tags" Target="../tags/tag20.xml"/><Relationship Id="rId19" Type="http://schemas.openxmlformats.org/officeDocument/2006/relationships/image" Target="../media/image22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5.png"/><Relationship Id="rId3" Type="http://schemas.openxmlformats.org/officeDocument/2006/relationships/tags" Target="../tags/tag23.xml"/><Relationship Id="rId21" Type="http://schemas.openxmlformats.org/officeDocument/2006/relationships/image" Target="../media/image28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18.png"/><Relationship Id="rId25" Type="http://schemas.openxmlformats.org/officeDocument/2006/relationships/image" Target="../media/image31.png"/><Relationship Id="rId2" Type="http://schemas.openxmlformats.org/officeDocument/2006/relationships/tags" Target="../tags/tag22.xml"/><Relationship Id="rId16" Type="http://schemas.openxmlformats.org/officeDocument/2006/relationships/image" Target="../media/image17.png"/><Relationship Id="rId20" Type="http://schemas.openxmlformats.org/officeDocument/2006/relationships/image" Target="../media/image2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30.png"/><Relationship Id="rId5" Type="http://schemas.openxmlformats.org/officeDocument/2006/relationships/tags" Target="../tags/tag25.xml"/><Relationship Id="rId15" Type="http://schemas.openxmlformats.org/officeDocument/2006/relationships/image" Target="../media/image16.png"/><Relationship Id="rId23" Type="http://schemas.openxmlformats.org/officeDocument/2006/relationships/image" Target="../media/image29.png"/><Relationship Id="rId10" Type="http://schemas.openxmlformats.org/officeDocument/2006/relationships/tags" Target="../tags/tag30.xml"/><Relationship Id="rId19" Type="http://schemas.openxmlformats.org/officeDocument/2006/relationships/image" Target="../media/image26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15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image" Target="../media/image36.png"/><Relationship Id="rId3" Type="http://schemas.openxmlformats.org/officeDocument/2006/relationships/tags" Target="../tags/tag35.xml"/><Relationship Id="rId21" Type="http://schemas.openxmlformats.org/officeDocument/2006/relationships/image" Target="../media/image15.png"/><Relationship Id="rId34" Type="http://schemas.openxmlformats.org/officeDocument/2006/relationships/image" Target="../media/image44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9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image" Target="../media/image41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8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54.xml"/><Relationship Id="rId7" Type="http://schemas.openxmlformats.org/officeDocument/2006/relationships/image" Target="../media/image15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9.png"/><Relationship Id="rId5" Type="http://schemas.openxmlformats.org/officeDocument/2006/relationships/tags" Target="../tags/tag56.xml"/><Relationship Id="rId10" Type="http://schemas.openxmlformats.org/officeDocument/2006/relationships/image" Target="../media/image48.png"/><Relationship Id="rId4" Type="http://schemas.openxmlformats.org/officeDocument/2006/relationships/tags" Target="../tags/tag55.xml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image" Target="../media/image56.png"/><Relationship Id="rId3" Type="http://schemas.openxmlformats.org/officeDocument/2006/relationships/tags" Target="../tags/tag59.xml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tags" Target="../tags/tag66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61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8" Type="http://schemas.openxmlformats.org/officeDocument/2006/relationships/tags" Target="../tags/tag6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60.png"/><Relationship Id="rId18" Type="http://schemas.openxmlformats.org/officeDocument/2006/relationships/image" Target="../media/image69.png"/><Relationship Id="rId3" Type="http://schemas.openxmlformats.org/officeDocument/2006/relationships/tags" Target="../tags/tag77.xml"/><Relationship Id="rId21" Type="http://schemas.openxmlformats.org/officeDocument/2006/relationships/image" Target="../media/image72.png"/><Relationship Id="rId7" Type="http://schemas.openxmlformats.org/officeDocument/2006/relationships/tags" Target="../tags/tag81.xml"/><Relationship Id="rId12" Type="http://schemas.openxmlformats.org/officeDocument/2006/relationships/image" Target="../media/image66.png"/><Relationship Id="rId17" Type="http://schemas.openxmlformats.org/officeDocument/2006/relationships/image" Target="../media/image68.png"/><Relationship Id="rId2" Type="http://schemas.openxmlformats.org/officeDocument/2006/relationships/tags" Target="../tags/tag76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15" Type="http://schemas.openxmlformats.org/officeDocument/2006/relationships/image" Target="../media/image62.png"/><Relationship Id="rId10" Type="http://schemas.openxmlformats.org/officeDocument/2006/relationships/tags" Target="../tags/tag84.xml"/><Relationship Id="rId19" Type="http://schemas.openxmlformats.org/officeDocument/2006/relationships/image" Target="../media/image70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17" y="201168"/>
            <a:ext cx="3584448" cy="25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87" y="737235"/>
            <a:ext cx="1906905" cy="558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51430"/>
            <a:ext cx="3175635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92" y="842963"/>
            <a:ext cx="986790" cy="173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214423"/>
            <a:ext cx="2139315" cy="236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2747823"/>
            <a:ext cx="3676650" cy="1866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3281223"/>
            <a:ext cx="5086350" cy="236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6" y="3865422"/>
            <a:ext cx="6292215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33" y="4356490"/>
            <a:ext cx="4457700" cy="2324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34000"/>
            <a:ext cx="7728966" cy="2108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800"/>
            <a:ext cx="1915097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3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17" y="201168"/>
            <a:ext cx="3584448" cy="2560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07" y="1371600"/>
            <a:ext cx="5532120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07" y="1828800"/>
            <a:ext cx="4855845" cy="2343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78" y="3298508"/>
            <a:ext cx="3876675" cy="180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4" y="917257"/>
            <a:ext cx="2548890" cy="234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72" y="2362200"/>
            <a:ext cx="6187440" cy="5372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58" y="929159"/>
            <a:ext cx="1553337" cy="2108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59" y="3885057"/>
            <a:ext cx="2512695" cy="1981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1" y="4418457"/>
            <a:ext cx="5427345" cy="230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4951857"/>
            <a:ext cx="1600200" cy="25336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44" y="5326189"/>
            <a:ext cx="4650105" cy="5581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97" y="6247257"/>
            <a:ext cx="3813048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17" y="201168"/>
            <a:ext cx="3584448" cy="25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38200"/>
            <a:ext cx="1659255" cy="22860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32" y="2032868"/>
            <a:ext cx="2848224" cy="2178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2066735"/>
            <a:ext cx="1655445" cy="182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22" y="4495800"/>
            <a:ext cx="436245" cy="180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57120" y="3149728"/>
            <a:ext cx="2165985" cy="182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6" y="5791200"/>
            <a:ext cx="601218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1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0" y="2914007"/>
            <a:ext cx="2543175" cy="226695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74602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57" y="3439834"/>
            <a:ext cx="232029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3" y="206440"/>
            <a:ext cx="1970913" cy="256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1" y="914400"/>
            <a:ext cx="7237095" cy="23241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77" y="1533527"/>
            <a:ext cx="1914596" cy="1976607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77" y="1524000"/>
            <a:ext cx="1924309" cy="198613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992077" y="2367134"/>
            <a:ext cx="574781" cy="304800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84" y="4926330"/>
            <a:ext cx="6604635" cy="255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1" y="5459730"/>
            <a:ext cx="5634990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84" y="6145529"/>
            <a:ext cx="7153275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87" y="3962400"/>
            <a:ext cx="7359015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2" y="260242"/>
            <a:ext cx="7416927" cy="354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26" y="927947"/>
            <a:ext cx="4674870" cy="1866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59" y="1384300"/>
            <a:ext cx="3688080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2" y="1826895"/>
            <a:ext cx="5185410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02" y="2362200"/>
            <a:ext cx="5181600" cy="1828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26" y="2819400"/>
            <a:ext cx="3895725" cy="18288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4419655" y="3048000"/>
            <a:ext cx="152400" cy="152400"/>
          </a:xfrm>
          <a:prstGeom prst="down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26298"/>
            <a:ext cx="5198364" cy="4920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27" y="4038600"/>
            <a:ext cx="7189470" cy="5372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0" y="5105400"/>
            <a:ext cx="7275195" cy="2552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03" y="5715000"/>
            <a:ext cx="218884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2" y="260242"/>
            <a:ext cx="7416927" cy="354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26" y="927947"/>
            <a:ext cx="4674870" cy="1866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59" y="1384300"/>
            <a:ext cx="3688080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2" y="1826895"/>
            <a:ext cx="5185410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02" y="2362200"/>
            <a:ext cx="2030730" cy="22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26" y="2819400"/>
            <a:ext cx="6835140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26" y="3276600"/>
            <a:ext cx="6507480" cy="4876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27" y="3987799"/>
            <a:ext cx="6456045" cy="4876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58" y="5029200"/>
            <a:ext cx="2188845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" y="5486400"/>
            <a:ext cx="6463665" cy="537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" y="6283537"/>
            <a:ext cx="5265420" cy="1866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1" y="4657725"/>
            <a:ext cx="692086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2" y="260242"/>
            <a:ext cx="7416927" cy="3547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" y="940705"/>
            <a:ext cx="3314700" cy="5353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" y="2007505"/>
            <a:ext cx="3495675" cy="788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" y="3375719"/>
            <a:ext cx="6751320" cy="487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" y="4365895"/>
            <a:ext cx="6259830" cy="232410"/>
          </a:xfrm>
          <a:prstGeom prst="rect">
            <a:avLst/>
          </a:prstGeom>
        </p:spPr>
      </p:pic>
      <p:sp>
        <p:nvSpPr>
          <p:cNvPr id="20" name="AutoShape 2" descr="Image result for sl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4" descr="Image result for slo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43" y="5101590"/>
            <a:ext cx="3529965" cy="2324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2448339">
            <a:off x="7237987" y="1557198"/>
            <a:ext cx="455735" cy="927948"/>
          </a:xfrm>
          <a:prstGeom prst="ellipse">
            <a:avLst/>
          </a:prstGeom>
          <a:noFill/>
          <a:ln w="19050">
            <a:solidFill>
              <a:srgbClr val="084B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352775" y="1651766"/>
            <a:ext cx="278892" cy="242646"/>
            <a:chOff x="5473023" y="1986877"/>
            <a:chExt cx="278892" cy="242646"/>
          </a:xfrm>
        </p:grpSpPr>
        <p:sp>
          <p:nvSpPr>
            <p:cNvPr id="3" name="Oval 2"/>
            <p:cNvSpPr/>
            <p:nvPr/>
          </p:nvSpPr>
          <p:spPr>
            <a:xfrm>
              <a:off x="5473023" y="1986877"/>
              <a:ext cx="278892" cy="242646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414" y="2051050"/>
              <a:ext cx="118110" cy="1143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909544" y="1409120"/>
            <a:ext cx="278892" cy="242646"/>
            <a:chOff x="6324600" y="2401840"/>
            <a:chExt cx="278892" cy="242646"/>
          </a:xfrm>
        </p:grpSpPr>
        <p:sp>
          <p:nvSpPr>
            <p:cNvPr id="26" name="Oval 25"/>
            <p:cNvSpPr/>
            <p:nvPr/>
          </p:nvSpPr>
          <p:spPr>
            <a:xfrm>
              <a:off x="6324600" y="2401840"/>
              <a:ext cx="278892" cy="242646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92" y="2432145"/>
              <a:ext cx="95250" cy="17907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7177173" y="2057400"/>
            <a:ext cx="278892" cy="242646"/>
            <a:chOff x="7272020" y="2434400"/>
            <a:chExt cx="278892" cy="242646"/>
          </a:xfrm>
        </p:grpSpPr>
        <p:sp>
          <p:nvSpPr>
            <p:cNvPr id="29" name="Oval 28"/>
            <p:cNvSpPr/>
            <p:nvPr/>
          </p:nvSpPr>
          <p:spPr>
            <a:xfrm>
              <a:off x="7272020" y="2434400"/>
              <a:ext cx="278892" cy="242646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345" y="2507040"/>
              <a:ext cx="100965" cy="11430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490761" y="2286231"/>
            <a:ext cx="278892" cy="242646"/>
            <a:chOff x="6889901" y="2971800"/>
            <a:chExt cx="278892" cy="242646"/>
          </a:xfrm>
        </p:grpSpPr>
        <p:sp>
          <p:nvSpPr>
            <p:cNvPr id="32" name="Oval 31"/>
            <p:cNvSpPr/>
            <p:nvPr/>
          </p:nvSpPr>
          <p:spPr>
            <a:xfrm>
              <a:off x="6889901" y="2971800"/>
              <a:ext cx="278892" cy="242646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0292" y="3004399"/>
              <a:ext cx="121920" cy="17907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7449460" y="1722289"/>
            <a:ext cx="278892" cy="242646"/>
            <a:chOff x="7569708" y="2057400"/>
            <a:chExt cx="278892" cy="242646"/>
          </a:xfrm>
        </p:grpSpPr>
        <p:sp>
          <p:nvSpPr>
            <p:cNvPr id="34" name="Oval 33"/>
            <p:cNvSpPr/>
            <p:nvPr/>
          </p:nvSpPr>
          <p:spPr>
            <a:xfrm>
              <a:off x="7569708" y="2057400"/>
              <a:ext cx="278892" cy="242646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033" y="2130040"/>
              <a:ext cx="99060" cy="114300"/>
            </a:xfrm>
            <a:prstGeom prst="rect">
              <a:avLst/>
            </a:prstGeom>
          </p:spPr>
        </p:pic>
      </p:grpSp>
      <p:sp>
        <p:nvSpPr>
          <p:cNvPr id="39" name="Oval 38"/>
          <p:cNvSpPr/>
          <p:nvPr/>
        </p:nvSpPr>
        <p:spPr>
          <a:xfrm rot="3887703">
            <a:off x="5569838" y="1101733"/>
            <a:ext cx="455735" cy="1072508"/>
          </a:xfrm>
          <a:prstGeom prst="ellipse">
            <a:avLst/>
          </a:prstGeom>
          <a:noFill/>
          <a:ln w="19050">
            <a:solidFill>
              <a:srgbClr val="084B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3959734">
            <a:off x="6828600" y="1166467"/>
            <a:ext cx="813577" cy="1825732"/>
          </a:xfrm>
          <a:prstGeom prst="ellipse">
            <a:avLst/>
          </a:prstGeom>
          <a:noFill/>
          <a:ln w="19050">
            <a:solidFill>
              <a:srgbClr val="084B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6385182">
            <a:off x="5777297" y="359977"/>
            <a:ext cx="1966645" cy="3125568"/>
          </a:xfrm>
          <a:prstGeom prst="ellipse">
            <a:avLst/>
          </a:prstGeom>
          <a:noFill/>
          <a:ln w="19050">
            <a:solidFill>
              <a:srgbClr val="084B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785232" y="4876800"/>
            <a:ext cx="1979509" cy="712413"/>
            <a:chOff x="5495014" y="5445605"/>
            <a:chExt cx="1979509" cy="712413"/>
          </a:xfrm>
        </p:grpSpPr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014" y="6019800"/>
              <a:ext cx="118110" cy="1143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550" y="5964280"/>
              <a:ext cx="95250" cy="17907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078" y="6041751"/>
              <a:ext cx="100965" cy="1143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192" y="5962798"/>
              <a:ext cx="121920" cy="17907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463" y="6043718"/>
              <a:ext cx="99060" cy="114300"/>
            </a:xfrm>
            <a:prstGeom prst="rect">
              <a:avLst/>
            </a:prstGeom>
          </p:spPr>
        </p:pic>
        <p:cxnSp>
          <p:nvCxnSpPr>
            <p:cNvPr id="48" name="Straight Connector 47"/>
            <p:cNvCxnSpPr/>
            <p:nvPr/>
          </p:nvCxnSpPr>
          <p:spPr>
            <a:xfrm flipV="1">
              <a:off x="7042043" y="5701908"/>
              <a:ext cx="185613" cy="266214"/>
            </a:xfrm>
            <a:prstGeom prst="line">
              <a:avLst/>
            </a:prstGeom>
            <a:ln w="19050">
              <a:solidFill>
                <a:srgbClr val="430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7227656" y="5701908"/>
              <a:ext cx="147807" cy="266214"/>
            </a:xfrm>
            <a:prstGeom prst="line">
              <a:avLst/>
            </a:prstGeom>
            <a:ln w="19050">
              <a:solidFill>
                <a:srgbClr val="430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6671793" y="5562600"/>
              <a:ext cx="186207" cy="381000"/>
            </a:xfrm>
            <a:prstGeom prst="line">
              <a:avLst/>
            </a:prstGeom>
            <a:ln w="19050">
              <a:solidFill>
                <a:srgbClr val="430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6858000" y="5562600"/>
              <a:ext cx="369656" cy="139308"/>
            </a:xfrm>
            <a:prstGeom prst="line">
              <a:avLst/>
            </a:prstGeom>
            <a:ln w="19050">
              <a:solidFill>
                <a:srgbClr val="430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5574196" y="5677386"/>
              <a:ext cx="185613" cy="266214"/>
            </a:xfrm>
            <a:prstGeom prst="line">
              <a:avLst/>
            </a:prstGeom>
            <a:ln w="19050">
              <a:solidFill>
                <a:srgbClr val="430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5759809" y="5677386"/>
              <a:ext cx="147807" cy="266214"/>
            </a:xfrm>
            <a:prstGeom prst="line">
              <a:avLst/>
            </a:prstGeom>
            <a:ln w="19050">
              <a:solidFill>
                <a:srgbClr val="430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5759809" y="5445606"/>
              <a:ext cx="609032" cy="231780"/>
            </a:xfrm>
            <a:prstGeom prst="line">
              <a:avLst/>
            </a:prstGeom>
            <a:ln w="19050">
              <a:solidFill>
                <a:srgbClr val="430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368841" y="5445605"/>
              <a:ext cx="489159" cy="116996"/>
            </a:xfrm>
            <a:prstGeom prst="line">
              <a:avLst/>
            </a:prstGeom>
            <a:ln w="19050">
              <a:solidFill>
                <a:srgbClr val="430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6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4" y="5961506"/>
            <a:ext cx="2550795" cy="533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79" y="5941609"/>
            <a:ext cx="1264920" cy="27432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42" y="6372139"/>
            <a:ext cx="982409" cy="166307"/>
          </a:xfrm>
          <a:prstGeom prst="rect">
            <a:avLst/>
          </a:prstGeom>
        </p:spPr>
      </p:pic>
      <p:pic>
        <p:nvPicPr>
          <p:cNvPr id="73" name="Picture 72" descr="https://sapbwtraining.net/wp-content/uploads/2015/07/slow-infocubes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81" y="5933274"/>
            <a:ext cx="1207017" cy="84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9" grpId="0" animBg="1"/>
      <p:bldP spid="40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2" y="260242"/>
            <a:ext cx="7416927" cy="3547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7" y="1410605"/>
            <a:ext cx="8315325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1778000"/>
            <a:ext cx="3531870" cy="228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2603500"/>
            <a:ext cx="8014335" cy="4857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1" y="3785661"/>
            <a:ext cx="810768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1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8" y="260242"/>
            <a:ext cx="5371338" cy="261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18" y="832485"/>
            <a:ext cx="7117080" cy="4991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0" y="1586015"/>
            <a:ext cx="6383655" cy="230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1" y="2055495"/>
            <a:ext cx="5905500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" y="2971800"/>
            <a:ext cx="8031480" cy="232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4" y="2489835"/>
            <a:ext cx="5480685" cy="2533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4" y="3429000"/>
            <a:ext cx="7427595" cy="2552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8" y="3962400"/>
            <a:ext cx="7772400" cy="5391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870" y="4653808"/>
            <a:ext cx="1906905" cy="55816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15" y="4753652"/>
            <a:ext cx="1076706" cy="16116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83" y="6193472"/>
            <a:ext cx="3152775" cy="2324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71" y="6172200"/>
            <a:ext cx="1834515" cy="3714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49" y="6193472"/>
            <a:ext cx="986790" cy="17335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83" y="5436553"/>
            <a:ext cx="3286125" cy="2324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03" y="5386706"/>
            <a:ext cx="1794510" cy="5581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81" y="5436553"/>
            <a:ext cx="986790" cy="1733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83" y="4768003"/>
            <a:ext cx="3175635" cy="2324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75" y="4759536"/>
            <a:ext cx="986790" cy="17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1" y="201168"/>
            <a:ext cx="3752469" cy="2560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83" y="1011872"/>
            <a:ext cx="3152775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71" y="990600"/>
            <a:ext cx="1834515" cy="371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49" y="1011872"/>
            <a:ext cx="986790" cy="1733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61" y="5029200"/>
            <a:ext cx="4463415" cy="232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7" y="1905000"/>
            <a:ext cx="5179695" cy="2343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8" y="2590800"/>
            <a:ext cx="3682365" cy="2305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03" y="3276600"/>
            <a:ext cx="6884670" cy="5581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32" y="4425315"/>
            <a:ext cx="3488055" cy="2305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2" y="5638800"/>
            <a:ext cx="1623060" cy="23241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115262" y="2352109"/>
            <a:ext cx="26366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smtClean="0">
                <a:ln w="11430"/>
                <a:solidFill>
                  <a:srgbClr val="084BB8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Gonzalez Algorithm or</a:t>
            </a:r>
          </a:p>
          <a:p>
            <a:pPr algn="ctr"/>
            <a:r>
              <a:rPr lang="en-US" sz="2000" b="1" dirty="0" smtClean="0">
                <a:ln w="11430"/>
                <a:solidFill>
                  <a:srgbClr val="084BB8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Farthest First Traversal </a:t>
            </a:r>
            <a:endParaRPr lang="en-US" sz="2000" b="1" cap="none" spc="0" dirty="0">
              <a:ln w="11430"/>
              <a:solidFill>
                <a:srgbClr val="084BB8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323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roadly, we seek to minimize intra-cluster distances and maximize\\ inter-cluster distances to be as large as possible.&#10; 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oosing initial points: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ould the Gonzalez algorithm to pick a set of points\\ &#10;that are far away from each other.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Very important!&#10;}&#10;\end{document}"/>
  <p:tag name="IGUANATEXSIZE" val="1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$-Means++ Initializer: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ick $x \in X$ uniformly at random and add it to $C$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ile $|C| &lt; k$: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ick $x \in X \setminus C$ randomly with probability\\ proportional&#10;to $\mathbf{d}(\phi_C(x), x)^2$.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O(\log k)$-approximation in expectation.&#10;}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Means Clustering&#10;}}&#10;&#10;&#10;&#10;&#10;\end{document}"/>
  <p:tag name="IGUANATEXSIZE" val="2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to pick $k$?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Hierarchical/Agglomerative Clustering&#10;}}&#10;&#10;&#10;&#10;&#10;\end{document}"/>
  <p:tag name="IGUANATEXSIZE" val="2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lbow method.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 \rightarrow$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adness  measure $\rightarrow$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ould use binary searching for the right value of $k$.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rt with each element in its own cluster.&#10; 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erge the {\em closest} pair of clusters.&#10; 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peat until some stopping criteria is satisfied.&#10; 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measure distance between clusters?&#10; 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Distance between cluster {\em centers}.&#10;\end{itemize}&#10; 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centroid, center of Minimum Enclosing Ball (MEB),\\ centerpoint, random representative point etc.&#10;}&#10;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Distance between closest pair of points, furthest pair of points,\\&#10;or average distance between all pairs of points.&#10;\end{itemize}&#10; 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Radius of Minimum Enclosing Ball (MEB) of the joined cluster&#10;\end{itemize}&#10; 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cdots$ {\em and many more.}&#10; 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Hierarchical/Agglomerative Clustering&#10;}}&#10;&#10;&#10;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rt with each element in its own cluster.&#10; 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erge the {\em closest} pair of clusters.&#10; 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peat until some stopping criteria is satisfied.&#10; 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en do we stop?&#10; 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When we have reached a predetermined number of clusters.&#10;\end{itemize}&#10; 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When the distance between the closest pair of clusters is\\&#10; above some threshold.&#10;\end{itemize}&#10; 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When the radius of MEB of any two clusters together is\\ &#10;above some threshold.&#10;\end{itemize}&#10; 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cdots$ {\em and many more.}&#10; 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}\\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ould also keep merging until there is only one cluster.\\ This&#10;gives us a {\em hierarchy}. &#10; 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an find the desired clusters later from this.&#10; 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When density (points per unit volume) is below a threshold.&#10;\end{itemize}&#10; 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Hierarchical/Agglomerative Clustering&#10;}}&#10;&#10;&#10;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have a set of\\&#10;points in the plane.&#10; 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an use the centeroid of the\\&#10;points in a cluster as the center\\&#10;of that cluster.&#10; 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Distance between two clusters is&#10;then defined as the distance\\ between&#10;their centers.&#10; 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stop when there is only one cluster left.&#10; 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hierarchy do we get here?&#10; 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much time does it\\&#10;take for $n$ points?&#10; 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7$ of MMDS.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O(n^2 \log{n})$.&#10; 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oo slow!!&#10;}&#10;&#10;\end{document}"/>
  <p:tag name="IGUANATEXSIZE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a$&#10; 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b$&#10; 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c$&#10; 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d$&#10; 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e$&#10; 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e$&#10; 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d$&#10; 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c$&#10; 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lustering&#10;}}&#10;&#10;&#10;&#10;&#10;\end{document}"/>
  <p:tag name="IGUANATEXSIZE" val="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b$&#10; 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a$&#10; 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Hierarchical/Agglomerative Clustering&#10;}}&#10;&#10;&#10;&#10;&#10;\end{document}"/>
  <p:tag name="IGUANATEXSIZE" val="2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our data is not in Euclidean space, there is often no notion of&#10;a centroid.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e.g. sets, documents, images etc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this case, we pick one of the items in the cluster as the &#10;representative\\ and call it the {\em clustroid}.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ypically we choose the item that minimizes distances to the &#10;other items\\ in the cluster.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Assignment Based Clustering&#10;}}&#10;&#10;&#10;&#10;&#10;\end{document}"/>
  <p:tag name="IGUANATEXSIZE" val="2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are given a set of points (items) $X$ and we want to &#10;partition\\ them into $k$ clusters.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cluster is represented by its center, which is a point.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oal.}&#10;Partition a given set of items into subsets of similar items.&#10; 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se centers may be different from the input points.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point is assigned to the cluster whose center is closest to the point.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C = \{c_1, \cdots, c_k\}$ be the set of cluster centers.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ny point $ x \in X$, let $\phi_C(x)$ denote the center in $C$&#10;closest to $x$.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oal: pick $C$ that minimizes some &#10;function that measure how bad the\\ clustering is.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sum_{x\in X} \mathbf{d}(\phi_C(x), x)^2.$$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\mathbf{d}$ :{\em distance &#10;}}&#10;\end{document}"/>
  <p:tag name="IGUANATEXSIZE" val="1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$-center clustering problem : 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max_{x\in X} \mathbf{d}(\phi_C(x), x).$$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inimize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Hard Clustering.} The subsets (clusters) must be disjoint.&#10; 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$-median clustering problem : 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sum_{x\in X} \mathbf{d}(\phi_C(x), x).$$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inimize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$-means clustering problem : 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inimize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Center Clustering&#10;}}&#10;&#10;&#10;&#10;&#10;\end{document}"/>
  <p:tag name="IGUANATEXSIZE" val="2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$-center clustering problem : 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max_{x\in X} \mathbf{d}(\phi_C(x), x).$$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inimize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P-hard to find a better approximation!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oft Clustering.} The subsets can be overlapping.&#10; 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 $2$-approximation is easy to obtain as follows: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ick $c_1$ to be an arbitrary $x \in X$.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$i \in \{2,\cdots, k\}$, pick the $c_i$ to be the point&#10;in $X$ whose\\ distance from the closest point in $\{c_1, \cdots, c_{i-1}\}$&#10;is maximized.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y is this a $2$-approximation?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unning time?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Means Clustering&#10;}}&#10;&#10;&#10;&#10;&#10;\end{document}"/>
  <p:tag name="IGUANATEXSIZE" val="2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sum_{x\in X} \mathbf{d}(\phi_C(x), x)^2.$$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$-means clustering problem : 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inimize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Loyd's Algorithm: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may or may not require each item to be part of some subset.&#10; 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rt with some initial centers $C$.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ssign every point $x \in X$ to its closest center.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ove each center to the centroid of points assigned to it.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peat until the clusters are unchanged.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Unfortunately not a polynomial time algorithm but works very well in practice!&#10;}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Solution for $k=1$?&#10;}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$k$-Means Clustering&#10;}}&#10;&#10;&#10;&#10;&#10;\end{document}"/>
  <p:tag name="IGUANATEXSIZE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pick the initial centers randomly. 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an you give an example where this is bad?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ut this is too sensitive to outliers.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44045</TotalTime>
  <Words>6</Words>
  <Application>Microsoft Office PowerPoint</Application>
  <PresentationFormat>On-screen Show (4:3)</PresentationFormat>
  <Paragraphs>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1039</cp:revision>
  <dcterms:created xsi:type="dcterms:W3CDTF">2014-01-26T12:33:15Z</dcterms:created>
  <dcterms:modified xsi:type="dcterms:W3CDTF">2018-03-06T06:26:55Z</dcterms:modified>
</cp:coreProperties>
</file>